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61" r:id="rId6"/>
    <p:sldId id="262" r:id="rId7"/>
    <p:sldId id="264" r:id="rId8"/>
    <p:sldId id="263" r:id="rId9"/>
    <p:sldId id="265" r:id="rId10"/>
    <p:sldId id="266" r:id="rId11"/>
    <p:sldId id="267" r:id="rId12"/>
    <p:sldId id="268" r:id="rId13"/>
    <p:sldId id="269" r:id="rId14"/>
    <p:sldId id="259" r:id="rId15"/>
    <p:sldId id="270" r:id="rId16"/>
    <p:sldId id="271" r:id="rId17"/>
    <p:sldId id="272" r:id="rId18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000"/>
    <a:srgbClr val="0195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202B0CA-FC54-4496-8BCA-5EF66A818D29}" styleName="Estilo oscuro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0660B408-B3CF-4A94-85FC-2B1E0A45F4A2}" styleName="Estilo oscuro 2 - Énfasis 1/Énfasis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46F890A9-2807-4EBB-B81D-B2AA78EC7F39}" styleName="Estilo oscuro 2 - Énfasis 5/Énfasis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1EBBBCC-DAD2-459C-BE2E-F6DE35CF9A28}" styleName="Estilo oscuro 2 - Énfasis 3/Énfasis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86" autoAdjust="0"/>
    <p:restoredTop sz="94660"/>
  </p:normalViewPr>
  <p:slideViewPr>
    <p:cSldViewPr snapToGrid="0">
      <p:cViewPr>
        <p:scale>
          <a:sx n="70" d="100"/>
          <a:sy n="70" d="100"/>
        </p:scale>
        <p:origin x="2166" y="8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1F7004-E47C-3F63-7117-ACA8BFC4B3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3531ED2-E3CD-2413-6D2D-E3BE71FD45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4F969A5-7178-744E-E310-E77153E420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FB065D-F99D-47CB-93F9-821B1992C562}" type="datetimeFigureOut">
              <a:rPr lang="es-MX" smtClean="0"/>
              <a:t>20/05/2024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65CB2EC-4C93-82E9-86E6-55ADBAD505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5E77441-33B9-D0B2-5F51-34B839DD40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672013-9724-4512-A37D-9AD37D9582F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54390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C5F51C-B898-CF86-4F06-56325A745F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517CAAF1-94EE-31D8-916D-475FF67A8F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C9E36E0-80AD-0AFE-B897-FA0ADFE9E1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FB065D-F99D-47CB-93F9-821B1992C562}" type="datetimeFigureOut">
              <a:rPr lang="es-MX" smtClean="0"/>
              <a:t>20/05/2024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A93CB3A-B7E6-045F-F4FF-ECA2ADEDDA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BA6FD8B-8D0D-FECD-8C15-1B6297AFB2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672013-9724-4512-A37D-9AD37D9582F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0532992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772493A8-AFC2-AB68-E753-EE6E8FBEF6D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659DB3FB-E16B-53B3-F6D2-17EB5E1BBC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AEC0D41-1F53-E749-D0F8-C8B7E99B44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FB065D-F99D-47CB-93F9-821B1992C562}" type="datetimeFigureOut">
              <a:rPr lang="es-MX" smtClean="0"/>
              <a:t>20/05/2024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7FD6051-03F2-92A2-68A6-CA1AB80ABC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BBB0897-208B-3C2F-454C-7C87745B4A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672013-9724-4512-A37D-9AD37D9582F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5551420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DF29C9-F3C1-32EA-25C3-7DBFD6C831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16ECFE9-DF58-2D4E-AECA-676D92C9F6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BE12F71-4134-44BA-75E7-E6952D0442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FB065D-F99D-47CB-93F9-821B1992C562}" type="datetimeFigureOut">
              <a:rPr lang="es-MX" smtClean="0"/>
              <a:t>20/05/2024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D2AD939-D6D5-AB97-493C-7B25F182E0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C5B6C9C-D74F-5FC8-E2D8-1E2293A128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672013-9724-4512-A37D-9AD37D9582F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3307514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3F79C8-1558-2B34-BF6F-2C4CBDBD74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A4F4C55-9DC5-21FD-E11E-3BB36EE968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4DBCB5F-C535-C9F6-C3AC-8B9F12A6C7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FB065D-F99D-47CB-93F9-821B1992C562}" type="datetimeFigureOut">
              <a:rPr lang="es-MX" smtClean="0"/>
              <a:t>20/05/2024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3D195F6-3A0D-8771-C6E2-CA28EE50E7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FCA6666-CB77-5AE7-FF3C-409FF17BEA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672013-9724-4512-A37D-9AD37D9582F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2233059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9961BE-21A2-8C82-ADB3-132EE4AA6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A6F3BBB-A5AB-FA11-7009-B438BA5FEA7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A1AA59B-F75B-B0AA-E3F0-3F6DEB9232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0841F46-B193-69B1-1CE5-48656778DF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FB065D-F99D-47CB-93F9-821B1992C562}" type="datetimeFigureOut">
              <a:rPr lang="es-MX" smtClean="0"/>
              <a:t>20/05/2024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8980F05-5B28-1855-505D-2712233211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0EB389F-30BF-00C4-66A1-75C3F6FF0D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672013-9724-4512-A37D-9AD37D9582F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1016047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3C2FA-CCA6-E353-4A67-79C01795E5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CA4AFEE-82B0-E3E5-6A70-6396915994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A8863BE-F21B-481B-0E9A-78338C4E84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2DC722E7-51BA-5519-6520-5101B8D1FC5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B82AA194-DDE3-057F-37CE-169EE887DD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013A09B4-A88D-2A07-4C6A-7C9E5F8880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FB065D-F99D-47CB-93F9-821B1992C562}" type="datetimeFigureOut">
              <a:rPr lang="es-MX" smtClean="0"/>
              <a:t>20/05/2024</a:t>
            </a:fld>
            <a:endParaRPr lang="es-MX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30B33FD1-D822-6A38-50E1-3C8129B8BC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6CCB1758-6AC0-AE1C-648F-E8D0D8A832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672013-9724-4512-A37D-9AD37D9582F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3814180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BF0D4C-2F1B-5E04-A76D-9FAF5ADC4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7D680CBA-EDBC-5C49-D025-28820D412D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FB065D-F99D-47CB-93F9-821B1992C562}" type="datetimeFigureOut">
              <a:rPr lang="es-MX" smtClean="0"/>
              <a:t>20/05/2024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2C90F235-AA52-7CEB-3402-45AF589BE7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BB5695B1-659D-0AED-6B1B-B3218564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672013-9724-4512-A37D-9AD37D9582F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3173748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ABD2FE0C-38BE-12FB-A432-17297AB1D7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FB065D-F99D-47CB-93F9-821B1992C562}" type="datetimeFigureOut">
              <a:rPr lang="es-MX" smtClean="0"/>
              <a:t>20/05/2024</a:t>
            </a:fld>
            <a:endParaRPr lang="es-MX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41B2C989-16C1-C472-C5CD-6F711A7F58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5D423E5-69AA-786F-7BF5-78798219A2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672013-9724-4512-A37D-9AD37D9582F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1209041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EF05CF-D452-1F56-BBD7-C2C2248F94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B2C1B05-7FD6-154B-581B-230D6589AC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FE347C6-C892-6801-D365-60EB20A289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93E0001-755C-90B5-B7AC-E848E53EE2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FB065D-F99D-47CB-93F9-821B1992C562}" type="datetimeFigureOut">
              <a:rPr lang="es-MX" smtClean="0"/>
              <a:t>20/05/2024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3516139-87DF-C840-F9AC-11173755DA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810191E-BD85-F147-7799-0686F41C1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672013-9724-4512-A37D-9AD37D9582F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2658562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16E86F-1957-15B5-92A4-D205E804A0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9CA8847E-38B4-473C-914F-B8E2DA3FA5F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DED01B2E-741F-8991-8C5A-A8FDAA0E23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6DB2785-DCCF-356A-04A6-42E8EEA2F6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FB065D-F99D-47CB-93F9-821B1992C562}" type="datetimeFigureOut">
              <a:rPr lang="es-MX" smtClean="0"/>
              <a:t>20/05/2024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A7E1010-78C9-66BB-9BC5-1C684ED184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5681C4D-0EDB-2DC2-B045-371E81FD0E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672013-9724-4512-A37D-9AD37D9582F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024778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C13A9B73-0B48-548C-1FDE-B5C66A702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03C2D09-D69F-AE9E-B715-C0D5A8601C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BD96721-95ED-DD31-B613-E8F885C322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FB065D-F99D-47CB-93F9-821B1992C562}" type="datetimeFigureOut">
              <a:rPr lang="es-MX" smtClean="0"/>
              <a:t>20/05/2024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3EDFE5E-C95A-9CD6-3CC8-1DD767F474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9625C71-360C-0FC2-8603-BF4F70030B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672013-9724-4512-A37D-9AD37D9582F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0905190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5.svg"/><Relationship Id="rId7" Type="http://schemas.openxmlformats.org/officeDocument/2006/relationships/image" Target="../media/image23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e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19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7" Type="http://schemas.openxmlformats.org/officeDocument/2006/relationships/image" Target="../media/image19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22.jpe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webp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5.webp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oleObject" Target="../embeddings/oleObject3.bin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oleObject" Target="../embeddings/oleObject5.bin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oleObject" Target="../embeddings/oleObject6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7" Type="http://schemas.openxmlformats.org/officeDocument/2006/relationships/image" Target="../media/image11.png"/><Relationship Id="rId2" Type="http://schemas.openxmlformats.org/officeDocument/2006/relationships/oleObject" Target="../embeddings/oleObject7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10">
            <a:extLst>
              <a:ext uri="{FF2B5EF4-FFF2-40B4-BE49-F238E27FC236}">
                <a16:creationId xmlns:a16="http://schemas.microsoft.com/office/drawing/2014/main" id="{7494495D-DBAE-5962-E91A-DDD6AE5CFBD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1954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s-MX"/>
          </a:p>
        </p:txBody>
      </p:sp>
      <p:pic>
        <p:nvPicPr>
          <p:cNvPr id="1030" name="Picture 6" descr="MiBici Pública">
            <a:extLst>
              <a:ext uri="{FF2B5EF4-FFF2-40B4-BE49-F238E27FC236}">
                <a16:creationId xmlns:a16="http://schemas.microsoft.com/office/drawing/2014/main" id="{E8F92EAE-D24A-26E2-259B-79F0FCB02E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9586" y="767177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5" name="Objeto 14">
            <a:extLst>
              <a:ext uri="{FF2B5EF4-FFF2-40B4-BE49-F238E27FC236}">
                <a16:creationId xmlns:a16="http://schemas.microsoft.com/office/drawing/2014/main" id="{5FCFF91C-6054-D51D-F0A0-C62D6980656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78481405"/>
              </p:ext>
            </p:extLst>
          </p:nvPr>
        </p:nvGraphicFramePr>
        <p:xfrm>
          <a:off x="732722" y="5349875"/>
          <a:ext cx="2068318" cy="11409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3" imgW="6331050" imgH="3493103" progId="CorelDraw.Graphic.22">
                  <p:embed/>
                </p:oleObj>
              </mc:Choice>
              <mc:Fallback>
                <p:oleObj name="CorelDRAW" r:id="rId3" imgW="6331050" imgH="3493103" progId="CorelDraw.Graphic.2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32722" y="5349875"/>
                        <a:ext cx="2068318" cy="114099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CuadroTexto 17">
            <a:extLst>
              <a:ext uri="{FF2B5EF4-FFF2-40B4-BE49-F238E27FC236}">
                <a16:creationId xmlns:a16="http://schemas.microsoft.com/office/drawing/2014/main" id="{D59334BA-E73E-97D5-4633-294EA5B211F0}"/>
              </a:ext>
            </a:extLst>
          </p:cNvPr>
          <p:cNvSpPr txBox="1"/>
          <p:nvPr/>
        </p:nvSpPr>
        <p:spPr>
          <a:xfrm>
            <a:off x="1822174" y="1515573"/>
            <a:ext cx="85476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3600" b="0" i="0" dirty="0">
                <a:solidFill>
                  <a:schemeClr val="bg1"/>
                </a:solidFill>
                <a:effectLst/>
              </a:rPr>
              <a:t>Sistema de Bicicletas Públicas</a:t>
            </a:r>
            <a:endParaRPr lang="es-MX" sz="3600" dirty="0">
              <a:solidFill>
                <a:schemeClr val="bg1"/>
              </a:solidFill>
            </a:endParaRP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83547AB9-17B2-FDD0-69E6-F1AB9E8AAC52}"/>
              </a:ext>
            </a:extLst>
          </p:cNvPr>
          <p:cNvSpPr txBox="1"/>
          <p:nvPr/>
        </p:nvSpPr>
        <p:spPr>
          <a:xfrm>
            <a:off x="1822174" y="2748626"/>
            <a:ext cx="854765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MX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Un servicio de transporte individual disponible todos los días del año, basado en la renta de bicicletas en estaciones dispuestas a manera de red en las centralidades urbanas más importantes del área metropolitana de </a:t>
            </a:r>
            <a:r>
              <a:rPr lang="es-MX" dirty="0" err="1">
                <a:solidFill>
                  <a:schemeClr val="bg1"/>
                </a:solidFill>
                <a:latin typeface="Open Sans" panose="020B0606030504020204" pitchFamily="34" charset="0"/>
              </a:rPr>
              <a:t>G</a:t>
            </a:r>
            <a:r>
              <a:rPr lang="es-MX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udalajara</a:t>
            </a:r>
            <a:r>
              <a:rPr lang="es-MX" dirty="0">
                <a:solidFill>
                  <a:schemeClr val="bg1"/>
                </a:solidFill>
                <a:latin typeface="Open Sans" panose="020B0606030504020204" pitchFamily="34" charset="0"/>
              </a:rPr>
              <a:t>.</a:t>
            </a:r>
            <a:endParaRPr lang="es-MX" dirty="0">
              <a:solidFill>
                <a:schemeClr val="bg1"/>
              </a:solidFill>
            </a:endParaRP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7C83735C-1786-7777-47BD-59730EEA8569}"/>
              </a:ext>
            </a:extLst>
          </p:cNvPr>
          <p:cNvSpPr txBox="1"/>
          <p:nvPr/>
        </p:nvSpPr>
        <p:spPr>
          <a:xfrm>
            <a:off x="1822174" y="4433611"/>
            <a:ext cx="854765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MX" sz="1400" dirty="0">
                <a:solidFill>
                  <a:schemeClr val="bg1"/>
                </a:solidFill>
                <a:latin typeface="Futura Bk BT" panose="020B0502020204020303" pitchFamily="34" charset="0"/>
              </a:rPr>
              <a:t>Este es un ejercicio académico que en ningún momento busca representar la realidad. No se deberían tomar decisiones en base a este.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6ADC20F2-9780-1E31-D724-1FACB51618C5}"/>
              </a:ext>
            </a:extLst>
          </p:cNvPr>
          <p:cNvSpPr txBox="1"/>
          <p:nvPr/>
        </p:nvSpPr>
        <p:spPr>
          <a:xfrm>
            <a:off x="1822174" y="2012167"/>
            <a:ext cx="85476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dirty="0">
                <a:solidFill>
                  <a:schemeClr val="bg1"/>
                </a:solidFill>
              </a:rPr>
              <a:t>Análisis por: </a:t>
            </a:r>
            <a:r>
              <a:rPr lang="es-MX" b="0" i="0" dirty="0">
                <a:solidFill>
                  <a:schemeClr val="bg1"/>
                </a:solidFill>
                <a:effectLst/>
              </a:rPr>
              <a:t>Eduardo Javier Mendieta Lugo</a:t>
            </a:r>
            <a:endParaRPr lang="es-MX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4212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AF0ECDC7-CECA-C3F8-80C8-B72773CC3FF6}"/>
              </a:ext>
            </a:extLst>
          </p:cNvPr>
          <p:cNvSpPr txBox="1"/>
          <p:nvPr/>
        </p:nvSpPr>
        <p:spPr>
          <a:xfrm>
            <a:off x="676275" y="457200"/>
            <a:ext cx="68766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4800" dirty="0">
                <a:solidFill>
                  <a:srgbClr val="019541"/>
                </a:solidFill>
              </a:rPr>
              <a:t>Punto de vista de la ciudad</a:t>
            </a:r>
          </a:p>
        </p:txBody>
      </p:sp>
      <p:pic>
        <p:nvPicPr>
          <p:cNvPr id="7" name="Gráfico 6" descr="Grupo de personas">
            <a:extLst>
              <a:ext uri="{FF2B5EF4-FFF2-40B4-BE49-F238E27FC236}">
                <a16:creationId xmlns:a16="http://schemas.microsoft.com/office/drawing/2014/main" id="{C213B63F-2B1A-01C2-50CF-37714E42E9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192000" y="1012588"/>
            <a:ext cx="5476165" cy="5476165"/>
          </a:xfrm>
          <a:prstGeom prst="rect">
            <a:avLst/>
          </a:prstGeom>
        </p:spPr>
      </p:pic>
      <p:pic>
        <p:nvPicPr>
          <p:cNvPr id="3" name="Gráfico 2" descr="Ciudad">
            <a:extLst>
              <a:ext uri="{FF2B5EF4-FFF2-40B4-BE49-F238E27FC236}">
                <a16:creationId xmlns:a16="http://schemas.microsoft.com/office/drawing/2014/main" id="{4DDD4A6C-08DE-B9F3-0F2B-1D68C6B790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88399" y="1523816"/>
            <a:ext cx="5608992" cy="5608992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867C0484-BCFA-ED24-1426-F92EE3FBA0E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796" y="2338197"/>
            <a:ext cx="8352430" cy="2181605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0843A166-9298-4FF9-D907-5F4C83D774E2}"/>
              </a:ext>
            </a:extLst>
          </p:cNvPr>
          <p:cNvSpPr txBox="1"/>
          <p:nvPr/>
        </p:nvSpPr>
        <p:spPr>
          <a:xfrm>
            <a:off x="740757" y="1436252"/>
            <a:ext cx="786793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1800" b="0" i="0" dirty="0">
                <a:solidFill>
                  <a:srgbClr val="5D6771"/>
                </a:solidFill>
                <a:effectLst/>
                <a:latin typeface="Open Sans" panose="020B0606030504020204" pitchFamily="34" charset="0"/>
              </a:rPr>
              <a:t>Máximo alcanzado en 2019 con </a:t>
            </a:r>
            <a:r>
              <a:rPr lang="es-MX" sz="1800" dirty="0">
                <a:solidFill>
                  <a:srgbClr val="008000"/>
                </a:solidFill>
              </a:rPr>
              <a:t>15.3M</a:t>
            </a:r>
          </a:p>
          <a:p>
            <a:endParaRPr lang="es-MX" sz="1800" dirty="0"/>
          </a:p>
        </p:txBody>
      </p:sp>
    </p:spTree>
    <p:extLst>
      <p:ext uri="{BB962C8B-B14F-4D97-AF65-F5344CB8AC3E}">
        <p14:creationId xmlns:p14="http://schemas.microsoft.com/office/powerpoint/2010/main" val="244157569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AF0ECDC7-CECA-C3F8-80C8-B72773CC3FF6}"/>
              </a:ext>
            </a:extLst>
          </p:cNvPr>
          <p:cNvSpPr txBox="1"/>
          <p:nvPr/>
        </p:nvSpPr>
        <p:spPr>
          <a:xfrm>
            <a:off x="676275" y="457200"/>
            <a:ext cx="68766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4800" dirty="0">
                <a:solidFill>
                  <a:srgbClr val="019541"/>
                </a:solidFill>
              </a:rPr>
              <a:t>Punto de vista de la ciudad</a:t>
            </a:r>
          </a:p>
        </p:txBody>
      </p:sp>
      <p:pic>
        <p:nvPicPr>
          <p:cNvPr id="3" name="Gráfico 2" descr="Ciudad">
            <a:extLst>
              <a:ext uri="{FF2B5EF4-FFF2-40B4-BE49-F238E27FC236}">
                <a16:creationId xmlns:a16="http://schemas.microsoft.com/office/drawing/2014/main" id="{4DDD4A6C-08DE-B9F3-0F2B-1D68C6B790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88399" y="1523816"/>
            <a:ext cx="5608992" cy="5608992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0843A166-9298-4FF9-D907-5F4C83D774E2}"/>
              </a:ext>
            </a:extLst>
          </p:cNvPr>
          <p:cNvSpPr txBox="1"/>
          <p:nvPr/>
        </p:nvSpPr>
        <p:spPr>
          <a:xfrm>
            <a:off x="740757" y="1436252"/>
            <a:ext cx="786793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1800" b="0" i="0" dirty="0">
                <a:solidFill>
                  <a:srgbClr val="5D6771"/>
                </a:solidFill>
                <a:effectLst/>
                <a:latin typeface="Open Sans" panose="020B0606030504020204" pitchFamily="34" charset="0"/>
              </a:rPr>
              <a:t>Máximo alcanzado en 2019 con </a:t>
            </a:r>
            <a:r>
              <a:rPr lang="es-MX" b="0" i="0" dirty="0">
                <a:solidFill>
                  <a:srgbClr val="008000"/>
                </a:solidFill>
                <a:effectLst/>
                <a:latin typeface="Open Sans" panose="020B0606030504020204" pitchFamily="34" charset="0"/>
              </a:rPr>
              <a:t>2</a:t>
            </a:r>
            <a:r>
              <a:rPr lang="es-MX" sz="1800" dirty="0">
                <a:solidFill>
                  <a:srgbClr val="008000"/>
                </a:solidFill>
              </a:rPr>
              <a:t>.8M </a:t>
            </a:r>
            <a:r>
              <a:rPr lang="es-MX" dirty="0">
                <a:solidFill>
                  <a:srgbClr val="5D6771"/>
                </a:solidFill>
                <a:latin typeface="Open Sans" panose="020B0606030504020204" pitchFamily="34" charset="0"/>
              </a:rPr>
              <a:t>de autos no circulando.</a:t>
            </a:r>
          </a:p>
          <a:p>
            <a:r>
              <a:rPr lang="es-MX" dirty="0">
                <a:solidFill>
                  <a:srgbClr val="5D6771"/>
                </a:solidFill>
                <a:latin typeface="Open Sans" panose="020B0606030504020204" pitchFamily="34" charset="0"/>
              </a:rPr>
              <a:t>Equivalente a </a:t>
            </a:r>
            <a:r>
              <a:rPr lang="es-MX" sz="1800" dirty="0">
                <a:solidFill>
                  <a:srgbClr val="008000"/>
                </a:solidFill>
              </a:rPr>
              <a:t>7,701</a:t>
            </a:r>
            <a:r>
              <a:rPr lang="es-MX" dirty="0">
                <a:solidFill>
                  <a:srgbClr val="5D6771"/>
                </a:solidFill>
                <a:latin typeface="Open Sans" panose="020B0606030504020204" pitchFamily="34" charset="0"/>
              </a:rPr>
              <a:t> autos menos al día</a:t>
            </a:r>
            <a:endParaRPr lang="es-MX" sz="1800" dirty="0">
              <a:solidFill>
                <a:srgbClr val="008000"/>
              </a:solidFill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4115B13-29A8-3BD2-E3D6-A6BB38F759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244" y="2863720"/>
            <a:ext cx="8420669" cy="2199429"/>
          </a:xfrm>
          <a:prstGeom prst="rect">
            <a:avLst/>
          </a:prstGeom>
        </p:spPr>
      </p:pic>
      <p:pic>
        <p:nvPicPr>
          <p:cNvPr id="8" name="Gráfico 7" descr="Aula">
            <a:extLst>
              <a:ext uri="{FF2B5EF4-FFF2-40B4-BE49-F238E27FC236}">
                <a16:creationId xmlns:a16="http://schemas.microsoft.com/office/drawing/2014/main" id="{A70CBF8A-7D29-8C74-3BF6-9DFB237E33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080550" y="2761375"/>
            <a:ext cx="3750860" cy="3750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23200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áfico 2" descr="Ciudad">
            <a:extLst>
              <a:ext uri="{FF2B5EF4-FFF2-40B4-BE49-F238E27FC236}">
                <a16:creationId xmlns:a16="http://schemas.microsoft.com/office/drawing/2014/main" id="{4DDD4A6C-08DE-B9F3-0F2B-1D68C6B790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918453" y="1436252"/>
            <a:ext cx="5608992" cy="5608992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EE650D87-E466-060F-3D03-405E9B9E34C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0"/>
          <a:stretch/>
        </p:blipFill>
        <p:spPr>
          <a:xfrm>
            <a:off x="5317780" y="1288197"/>
            <a:ext cx="4578055" cy="2763558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2A84883E-5334-697A-F415-5A92B30D27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1692" y="3957984"/>
            <a:ext cx="4059444" cy="496685"/>
          </a:xfrm>
          <a:prstGeom prst="rect">
            <a:avLst/>
          </a:prstGeom>
        </p:spPr>
      </p:pic>
      <p:pic>
        <p:nvPicPr>
          <p:cNvPr id="12" name="Picture 2" descr="Un Hombre Adulto Alto Con Un Ribereño De Bicicleta Sobre Un Soleado Imagen  de archivo - Imagen de viejo, riverbank: 236891937, bicicleta adulto hombre">
            <a:extLst>
              <a:ext uri="{FF2B5EF4-FFF2-40B4-BE49-F238E27FC236}">
                <a16:creationId xmlns:a16="http://schemas.microsoft.com/office/drawing/2014/main" id="{CD2CE35F-2671-4F51-AEC9-3ED2E884F1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582"/>
          <a:stretch/>
        </p:blipFill>
        <p:spPr bwMode="auto">
          <a:xfrm>
            <a:off x="-4424844" y="0"/>
            <a:ext cx="4385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Imágenes de Manejando Bicicleta - Descarga gratuita en Freepik">
            <a:extLst>
              <a:ext uri="{FF2B5EF4-FFF2-40B4-BE49-F238E27FC236}">
                <a16:creationId xmlns:a16="http://schemas.microsoft.com/office/drawing/2014/main" id="{10C554D0-8D8F-3678-2AC0-7BBCCBFE76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8203"/>
            <a:ext cx="4578055" cy="6872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030D5642-81CD-C1B3-9C2A-93380BEE890D}"/>
              </a:ext>
            </a:extLst>
          </p:cNvPr>
          <p:cNvSpPr txBox="1"/>
          <p:nvPr/>
        </p:nvSpPr>
        <p:spPr>
          <a:xfrm>
            <a:off x="4607282" y="302628"/>
            <a:ext cx="426597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4800" dirty="0">
                <a:solidFill>
                  <a:srgbClr val="019541"/>
                </a:solidFill>
              </a:rPr>
              <a:t>Áreas de mejora</a:t>
            </a:r>
          </a:p>
        </p:txBody>
      </p:sp>
      <p:pic>
        <p:nvPicPr>
          <p:cNvPr id="6" name="Gráfico 5" descr="Aula">
            <a:extLst>
              <a:ext uri="{FF2B5EF4-FFF2-40B4-BE49-F238E27FC236}">
                <a16:creationId xmlns:a16="http://schemas.microsoft.com/office/drawing/2014/main" id="{DC7B0EF3-FBC0-B24D-B962-B1ACB9EA64C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709546" y="2761375"/>
            <a:ext cx="3750860" cy="3750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64193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AF0ECDC7-CECA-C3F8-80C8-B72773CC3FF6}"/>
              </a:ext>
            </a:extLst>
          </p:cNvPr>
          <p:cNvSpPr txBox="1"/>
          <p:nvPr/>
        </p:nvSpPr>
        <p:spPr>
          <a:xfrm>
            <a:off x="4607282" y="302628"/>
            <a:ext cx="426597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4800" dirty="0">
                <a:solidFill>
                  <a:srgbClr val="019541"/>
                </a:solidFill>
              </a:rPr>
              <a:t>Áreas de mejora</a:t>
            </a:r>
          </a:p>
        </p:txBody>
      </p:sp>
      <p:pic>
        <p:nvPicPr>
          <p:cNvPr id="3" name="Gráfico 2" descr="Ciudad">
            <a:extLst>
              <a:ext uri="{FF2B5EF4-FFF2-40B4-BE49-F238E27FC236}">
                <a16:creationId xmlns:a16="http://schemas.microsoft.com/office/drawing/2014/main" id="{4DDD4A6C-08DE-B9F3-0F2B-1D68C6B790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918453" y="1436252"/>
            <a:ext cx="5608992" cy="5608992"/>
          </a:xfrm>
          <a:prstGeom prst="rect">
            <a:avLst/>
          </a:prstGeom>
        </p:spPr>
      </p:pic>
      <p:pic>
        <p:nvPicPr>
          <p:cNvPr id="2" name="Marcador de contenido 14">
            <a:extLst>
              <a:ext uri="{FF2B5EF4-FFF2-40B4-BE49-F238E27FC236}">
                <a16:creationId xmlns:a16="http://schemas.microsoft.com/office/drawing/2014/main" id="{63F037EF-8518-239D-F0AC-35EA084528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89" r="16879"/>
          <a:stretch/>
        </p:blipFill>
        <p:spPr>
          <a:xfrm>
            <a:off x="4463048" y="1245727"/>
            <a:ext cx="4912941" cy="3274310"/>
          </a:xfrm>
        </p:spPr>
      </p:pic>
      <p:pic>
        <p:nvPicPr>
          <p:cNvPr id="2050" name="Picture 2" descr="Un Hombre Adulto Alto Con Un Ribereño De Bicicleta Sobre Un Soleado Imagen  de archivo - Imagen de viejo, riverbank: 236891937, bicicleta adulto hombre">
            <a:extLst>
              <a:ext uri="{FF2B5EF4-FFF2-40B4-BE49-F238E27FC236}">
                <a16:creationId xmlns:a16="http://schemas.microsoft.com/office/drawing/2014/main" id="{9AE8F7E8-8CF9-7635-9AF1-2E0E3D4621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582"/>
          <a:stretch/>
        </p:blipFill>
        <p:spPr bwMode="auto">
          <a:xfrm>
            <a:off x="0" y="0"/>
            <a:ext cx="4385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Gráfico 5" descr="Aula">
            <a:extLst>
              <a:ext uri="{FF2B5EF4-FFF2-40B4-BE49-F238E27FC236}">
                <a16:creationId xmlns:a16="http://schemas.microsoft.com/office/drawing/2014/main" id="{DC7B0EF3-FBC0-B24D-B962-B1ACB9EA64C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709546" y="2761375"/>
            <a:ext cx="3750860" cy="3750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64944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D76CE03-A2EC-9D4E-EE45-F0B51D853E1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81BD804-1BEB-5EBF-117C-979E83B1752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B8D409C9-387D-790A-1C83-F345017FEC0C}"/>
              </a:ext>
            </a:extLst>
          </p:cNvPr>
          <p:cNvSpPr txBox="1"/>
          <p:nvPr/>
        </p:nvSpPr>
        <p:spPr>
          <a:xfrm>
            <a:off x="1208989" y="291366"/>
            <a:ext cx="852906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4800" dirty="0">
                <a:solidFill>
                  <a:srgbClr val="019541"/>
                </a:solidFill>
              </a:rPr>
              <a:t>Otros servicios en otras ciudades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D4151A89-5BD1-B822-8248-512A12731A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666" y="1976437"/>
            <a:ext cx="2108200" cy="3759200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24216932-9769-B003-9275-C97363CE1EC0}"/>
              </a:ext>
            </a:extLst>
          </p:cNvPr>
          <p:cNvSpPr txBox="1"/>
          <p:nvPr/>
        </p:nvSpPr>
        <p:spPr>
          <a:xfrm>
            <a:off x="1541185" y="1281839"/>
            <a:ext cx="60937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dirty="0" err="1">
                <a:solidFill>
                  <a:srgbClr val="5D6771"/>
                </a:solidFill>
                <a:latin typeface="Open Sans" panose="020B0606030504020204" pitchFamily="34" charset="0"/>
              </a:rPr>
              <a:t>Qrobici</a:t>
            </a:r>
            <a:r>
              <a:rPr lang="es-MX" dirty="0">
                <a:solidFill>
                  <a:srgbClr val="5D6771"/>
                </a:solidFill>
                <a:latin typeface="Open Sans" panose="020B0606030504020204" pitchFamily="34" charset="0"/>
              </a:rPr>
              <a:t> es el servicio de bicis públicas lanzado en 2018</a:t>
            </a:r>
            <a:endParaRPr lang="es-MX" dirty="0"/>
          </a:p>
        </p:txBody>
      </p:sp>
      <p:pic>
        <p:nvPicPr>
          <p:cNvPr id="4100" name="Picture 4" descr="Acusan abandono de QroBici | Punto Bajío">
            <a:extLst>
              <a:ext uri="{FF2B5EF4-FFF2-40B4-BE49-F238E27FC236}">
                <a16:creationId xmlns:a16="http://schemas.microsoft.com/office/drawing/2014/main" id="{E1C5BFC7-0F16-C80B-1ACA-6E2AED672F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6570" y="2256178"/>
            <a:ext cx="4979975" cy="3319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QroBici Oficial - Apps en Google Play">
            <a:extLst>
              <a:ext uri="{FF2B5EF4-FFF2-40B4-BE49-F238E27FC236}">
                <a16:creationId xmlns:a16="http://schemas.microsoft.com/office/drawing/2014/main" id="{CCD1ABB8-BA61-DF7B-E0AC-124F955460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1281839"/>
            <a:ext cx="4876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98962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D76CE03-A2EC-9D4E-EE45-F0B51D853E1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81BD804-1BEB-5EBF-117C-979E83B1752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B8D409C9-387D-790A-1C83-F345017FEC0C}"/>
              </a:ext>
            </a:extLst>
          </p:cNvPr>
          <p:cNvSpPr txBox="1"/>
          <p:nvPr/>
        </p:nvSpPr>
        <p:spPr>
          <a:xfrm>
            <a:off x="1208989" y="291366"/>
            <a:ext cx="852906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4800" dirty="0">
                <a:solidFill>
                  <a:srgbClr val="019541"/>
                </a:solidFill>
              </a:rPr>
              <a:t>Otros servicios en otras ciudades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D4151A89-5BD1-B822-8248-512A12731A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666" y="1976437"/>
            <a:ext cx="2108200" cy="3759200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24216932-9769-B003-9275-C97363CE1EC0}"/>
              </a:ext>
            </a:extLst>
          </p:cNvPr>
          <p:cNvSpPr txBox="1"/>
          <p:nvPr/>
        </p:nvSpPr>
        <p:spPr>
          <a:xfrm>
            <a:off x="1541185" y="1281839"/>
            <a:ext cx="60937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dirty="0" err="1">
                <a:solidFill>
                  <a:srgbClr val="5D6771"/>
                </a:solidFill>
                <a:latin typeface="Open Sans" panose="020B0606030504020204" pitchFamily="34" charset="0"/>
              </a:rPr>
              <a:t>Qrobici</a:t>
            </a:r>
            <a:r>
              <a:rPr lang="es-MX" dirty="0">
                <a:solidFill>
                  <a:srgbClr val="5D6771"/>
                </a:solidFill>
                <a:latin typeface="Open Sans" panose="020B0606030504020204" pitchFamily="34" charset="0"/>
              </a:rPr>
              <a:t> es el servicio de bicis públicas lanzado en 2018</a:t>
            </a:r>
            <a:endParaRPr lang="es-MX" dirty="0"/>
          </a:p>
        </p:txBody>
      </p:sp>
      <p:pic>
        <p:nvPicPr>
          <p:cNvPr id="4102" name="Picture 6" descr="QroBici Oficial - Apps en Google Play">
            <a:extLst>
              <a:ext uri="{FF2B5EF4-FFF2-40B4-BE49-F238E27FC236}">
                <a16:creationId xmlns:a16="http://schemas.microsoft.com/office/drawing/2014/main" id="{CCD1ABB8-BA61-DF7B-E0AC-124F955460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1281839"/>
            <a:ext cx="4876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26F96C9E-02E6-E58B-94D9-6D17E37A82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8047" y="1977409"/>
            <a:ext cx="1812753" cy="3824001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43516304-4CCA-1474-24FD-A147EA22AF63}"/>
              </a:ext>
            </a:extLst>
          </p:cNvPr>
          <p:cNvSpPr txBox="1"/>
          <p:nvPr/>
        </p:nvSpPr>
        <p:spPr>
          <a:xfrm>
            <a:off x="1980731" y="5735637"/>
            <a:ext cx="11875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dirty="0">
                <a:solidFill>
                  <a:srgbClr val="008000"/>
                </a:solidFill>
              </a:rPr>
              <a:t>2018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4EC06648-9F21-FB20-9497-EC2C00697014}"/>
              </a:ext>
            </a:extLst>
          </p:cNvPr>
          <p:cNvSpPr txBox="1"/>
          <p:nvPr/>
        </p:nvSpPr>
        <p:spPr>
          <a:xfrm>
            <a:off x="4985653" y="5735637"/>
            <a:ext cx="11875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dirty="0">
                <a:solidFill>
                  <a:srgbClr val="008000"/>
                </a:solidFill>
              </a:rPr>
              <a:t>2024</a:t>
            </a:r>
          </a:p>
        </p:txBody>
      </p:sp>
    </p:spTree>
    <p:extLst>
      <p:ext uri="{BB962C8B-B14F-4D97-AF65-F5344CB8AC3E}">
        <p14:creationId xmlns:p14="http://schemas.microsoft.com/office/powerpoint/2010/main" val="3996862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uadroTexto 8">
            <a:extLst>
              <a:ext uri="{FF2B5EF4-FFF2-40B4-BE49-F238E27FC236}">
                <a16:creationId xmlns:a16="http://schemas.microsoft.com/office/drawing/2014/main" id="{B8D409C9-387D-790A-1C83-F345017FEC0C}"/>
              </a:ext>
            </a:extLst>
          </p:cNvPr>
          <p:cNvSpPr txBox="1"/>
          <p:nvPr/>
        </p:nvSpPr>
        <p:spPr>
          <a:xfrm>
            <a:off x="1208989" y="291366"/>
            <a:ext cx="852906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4800" dirty="0">
                <a:solidFill>
                  <a:srgbClr val="019541"/>
                </a:solidFill>
              </a:rPr>
              <a:t>Otros servicios en otras ciudades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24216932-9769-B003-9275-C97363CE1EC0}"/>
              </a:ext>
            </a:extLst>
          </p:cNvPr>
          <p:cNvSpPr txBox="1"/>
          <p:nvPr/>
        </p:nvSpPr>
        <p:spPr>
          <a:xfrm>
            <a:off x="1541185" y="1281839"/>
            <a:ext cx="60937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dirty="0">
                <a:solidFill>
                  <a:srgbClr val="5D6771"/>
                </a:solidFill>
                <a:latin typeface="Open Sans" panose="020B0606030504020204" pitchFamily="34" charset="0"/>
              </a:rPr>
              <a:t>Recorridos que se pueden hacer a un radio de 5km</a:t>
            </a:r>
            <a:endParaRPr lang="es-MX" dirty="0"/>
          </a:p>
        </p:txBody>
      </p:sp>
      <p:pic>
        <p:nvPicPr>
          <p:cNvPr id="4102" name="Picture 6" descr="QroBici Oficial - Apps en Google Play">
            <a:extLst>
              <a:ext uri="{FF2B5EF4-FFF2-40B4-BE49-F238E27FC236}">
                <a16:creationId xmlns:a16="http://schemas.microsoft.com/office/drawing/2014/main" id="{CCD1ABB8-BA61-DF7B-E0AC-124F955460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1281839"/>
            <a:ext cx="4876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E9878AEA-A56A-01CA-8ADD-EEA0933EFA3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87" r="44589"/>
          <a:stretch/>
        </p:blipFill>
        <p:spPr>
          <a:xfrm>
            <a:off x="2530645" y="1631750"/>
            <a:ext cx="3938393" cy="4526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7186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uadroTexto 8">
            <a:extLst>
              <a:ext uri="{FF2B5EF4-FFF2-40B4-BE49-F238E27FC236}">
                <a16:creationId xmlns:a16="http://schemas.microsoft.com/office/drawing/2014/main" id="{B8D409C9-387D-790A-1C83-F345017FEC0C}"/>
              </a:ext>
            </a:extLst>
          </p:cNvPr>
          <p:cNvSpPr txBox="1"/>
          <p:nvPr/>
        </p:nvSpPr>
        <p:spPr>
          <a:xfrm>
            <a:off x="5357917" y="291366"/>
            <a:ext cx="34644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4800" dirty="0">
                <a:solidFill>
                  <a:srgbClr val="019541"/>
                </a:solidFill>
              </a:rPr>
              <a:t>Conclusiones</a:t>
            </a:r>
          </a:p>
        </p:txBody>
      </p:sp>
      <p:pic>
        <p:nvPicPr>
          <p:cNvPr id="4102" name="Picture 6" descr="QroBici Oficial - Apps en Google Play">
            <a:extLst>
              <a:ext uri="{FF2B5EF4-FFF2-40B4-BE49-F238E27FC236}">
                <a16:creationId xmlns:a16="http://schemas.microsoft.com/office/drawing/2014/main" id="{CCD1ABB8-BA61-DF7B-E0AC-124F955460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9325" y="1281839"/>
            <a:ext cx="4876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019F174E-FFA7-7FE1-B986-44FF3D84282E}"/>
              </a:ext>
            </a:extLst>
          </p:cNvPr>
          <p:cNvSpPr txBox="1"/>
          <p:nvPr/>
        </p:nvSpPr>
        <p:spPr>
          <a:xfrm>
            <a:off x="4617475" y="1965913"/>
            <a:ext cx="7080198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s-MX" sz="2400" dirty="0">
                <a:solidFill>
                  <a:srgbClr val="008000"/>
                </a:solidFill>
              </a:rPr>
              <a:t>Los servicios toman tiempo en ser rentables, con una tasa de 2,741 usuarios nuevos al año.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MX" sz="2400" dirty="0">
                <a:solidFill>
                  <a:srgbClr val="008000"/>
                </a:solidFill>
              </a:rPr>
              <a:t>Debe ser un servicio en expansión constante.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MX" sz="2400" dirty="0">
                <a:solidFill>
                  <a:srgbClr val="008000"/>
                </a:solidFill>
              </a:rPr>
              <a:t>La zona metropolitana de Querétaro tiene el tamaño para ser recorrido en bicicleta.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MX" sz="2400" dirty="0">
                <a:solidFill>
                  <a:srgbClr val="008000"/>
                </a:solidFill>
              </a:rPr>
              <a:t>Si viene acompañado de infraestructura ciclista segura puede aumentar el número de mujeres usuarios y los usuarios de un rango mayor de edades.</a:t>
            </a:r>
            <a:endParaRPr lang="es-MX" sz="3600" dirty="0">
              <a:solidFill>
                <a:srgbClr val="008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98226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10">
            <a:extLst>
              <a:ext uri="{FF2B5EF4-FFF2-40B4-BE49-F238E27FC236}">
                <a16:creationId xmlns:a16="http://schemas.microsoft.com/office/drawing/2014/main" id="{7494495D-DBAE-5962-E91A-DDD6AE5CFBD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1954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s-MX"/>
          </a:p>
        </p:txBody>
      </p:sp>
      <p:pic>
        <p:nvPicPr>
          <p:cNvPr id="1030" name="Picture 6" descr="MiBici Pública">
            <a:extLst>
              <a:ext uri="{FF2B5EF4-FFF2-40B4-BE49-F238E27FC236}">
                <a16:creationId xmlns:a16="http://schemas.microsoft.com/office/drawing/2014/main" id="{E8F92EAE-D24A-26E2-259B-79F0FCB02E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02" y="165293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5" name="Objeto 14">
            <a:extLst>
              <a:ext uri="{FF2B5EF4-FFF2-40B4-BE49-F238E27FC236}">
                <a16:creationId xmlns:a16="http://schemas.microsoft.com/office/drawing/2014/main" id="{5FCFF91C-6054-D51D-F0A0-C62D6980656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7862216"/>
              </p:ext>
            </p:extLst>
          </p:nvPr>
        </p:nvGraphicFramePr>
        <p:xfrm>
          <a:off x="12839854" y="5349875"/>
          <a:ext cx="2068318" cy="11409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3" imgW="6331050" imgH="3493103" progId="CorelDraw.Graphic.22">
                  <p:embed/>
                </p:oleObj>
              </mc:Choice>
              <mc:Fallback>
                <p:oleObj name="CorelDRAW" r:id="rId3" imgW="6331050" imgH="3493103" progId="CorelDraw.Graphic.22">
                  <p:embed/>
                  <p:pic>
                    <p:nvPicPr>
                      <p:cNvPr id="15" name="Objeto 14">
                        <a:extLst>
                          <a:ext uri="{FF2B5EF4-FFF2-40B4-BE49-F238E27FC236}">
                            <a16:creationId xmlns:a16="http://schemas.microsoft.com/office/drawing/2014/main" id="{5FCFF91C-6054-D51D-F0A0-C62D6980656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2839854" y="5349875"/>
                        <a:ext cx="2068318" cy="114099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CuadroTexto 1">
            <a:extLst>
              <a:ext uri="{FF2B5EF4-FFF2-40B4-BE49-F238E27FC236}">
                <a16:creationId xmlns:a16="http://schemas.microsoft.com/office/drawing/2014/main" id="{A0B4ED17-D0EB-D51B-AEFC-43D9666DD2B1}"/>
              </a:ext>
            </a:extLst>
          </p:cNvPr>
          <p:cNvSpPr txBox="1"/>
          <p:nvPr/>
        </p:nvSpPr>
        <p:spPr>
          <a:xfrm>
            <a:off x="3385187" y="913689"/>
            <a:ext cx="85476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3600" dirty="0">
                <a:solidFill>
                  <a:schemeClr val="bg1"/>
                </a:solidFill>
              </a:rPr>
              <a:t>INICE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4DE1C2F5-0C89-56FD-6BB0-36BC08735962}"/>
              </a:ext>
            </a:extLst>
          </p:cNvPr>
          <p:cNvSpPr txBox="1"/>
          <p:nvPr/>
        </p:nvSpPr>
        <p:spPr>
          <a:xfrm>
            <a:off x="3155623" y="1985252"/>
            <a:ext cx="8547652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s-MX" sz="3600" dirty="0">
                <a:solidFill>
                  <a:schemeClr val="bg1"/>
                </a:solidFill>
              </a:rPr>
              <a:t>Historia de </a:t>
            </a:r>
            <a:r>
              <a:rPr lang="es-MX" sz="3600" dirty="0" err="1">
                <a:solidFill>
                  <a:schemeClr val="bg1"/>
                </a:solidFill>
              </a:rPr>
              <a:t>Mibici</a:t>
            </a:r>
            <a:endParaRPr lang="es-MX" sz="3600" dirty="0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MX" sz="3600" dirty="0">
                <a:solidFill>
                  <a:schemeClr val="bg1"/>
                </a:solidFill>
              </a:rPr>
              <a:t>Punto de vista del usuario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MX" sz="3600" dirty="0">
                <a:solidFill>
                  <a:schemeClr val="bg1"/>
                </a:solidFill>
              </a:rPr>
              <a:t>Punto de vista de la ciudad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MX" sz="3600" dirty="0">
                <a:solidFill>
                  <a:schemeClr val="bg1"/>
                </a:solidFill>
              </a:rPr>
              <a:t>Áreas de mejora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MX" sz="3600" dirty="0">
                <a:solidFill>
                  <a:schemeClr val="bg1"/>
                </a:solidFill>
              </a:rPr>
              <a:t>Otros servicios en otras ciudades</a:t>
            </a:r>
          </a:p>
        </p:txBody>
      </p:sp>
    </p:spTree>
    <p:extLst>
      <p:ext uri="{BB962C8B-B14F-4D97-AF65-F5344CB8AC3E}">
        <p14:creationId xmlns:p14="http://schemas.microsoft.com/office/powerpoint/2010/main" val="27008772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10">
            <a:extLst>
              <a:ext uri="{FF2B5EF4-FFF2-40B4-BE49-F238E27FC236}">
                <a16:creationId xmlns:a16="http://schemas.microsoft.com/office/drawing/2014/main" id="{7494495D-DBAE-5962-E91A-DDD6AE5CFBDB}"/>
              </a:ext>
            </a:extLst>
          </p:cNvPr>
          <p:cNvSpPr/>
          <p:nvPr/>
        </p:nvSpPr>
        <p:spPr>
          <a:xfrm>
            <a:off x="12192000" y="0"/>
            <a:ext cx="12192000" cy="6858000"/>
          </a:xfrm>
          <a:prstGeom prst="rect">
            <a:avLst/>
          </a:prstGeom>
          <a:solidFill>
            <a:srgbClr val="01954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s-MX"/>
          </a:p>
        </p:txBody>
      </p:sp>
      <p:graphicFrame>
        <p:nvGraphicFramePr>
          <p:cNvPr id="6" name="Objeto 5">
            <a:extLst>
              <a:ext uri="{FF2B5EF4-FFF2-40B4-BE49-F238E27FC236}">
                <a16:creationId xmlns:a16="http://schemas.microsoft.com/office/drawing/2014/main" id="{76F90B1B-6E3D-54A9-E76C-5EF49A65211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52972049"/>
              </p:ext>
            </p:extLst>
          </p:nvPr>
        </p:nvGraphicFramePr>
        <p:xfrm>
          <a:off x="8882140" y="0"/>
          <a:ext cx="6848320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2" imgW="4492185" imgH="4498825" progId="CorelDraw.Graphic.22">
                  <p:embed/>
                </p:oleObj>
              </mc:Choice>
              <mc:Fallback>
                <p:oleObj name="CorelDRAW" r:id="rId2" imgW="4492185" imgH="4498825" progId="CorelDraw.Graphic.22">
                  <p:embed/>
                  <p:pic>
                    <p:nvPicPr>
                      <p:cNvPr id="6" name="Objeto 5">
                        <a:extLst>
                          <a:ext uri="{FF2B5EF4-FFF2-40B4-BE49-F238E27FC236}">
                            <a16:creationId xmlns:a16="http://schemas.microsoft.com/office/drawing/2014/main" id="{ADD971FB-0D28-5209-F312-0B341CCB555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882140" y="0"/>
                        <a:ext cx="6848320" cy="685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CuadroTexto 6">
            <a:extLst>
              <a:ext uri="{FF2B5EF4-FFF2-40B4-BE49-F238E27FC236}">
                <a16:creationId xmlns:a16="http://schemas.microsoft.com/office/drawing/2014/main" id="{A15D223A-F165-C3DA-4594-1E1338844C4C}"/>
              </a:ext>
            </a:extLst>
          </p:cNvPr>
          <p:cNvSpPr txBox="1"/>
          <p:nvPr/>
        </p:nvSpPr>
        <p:spPr>
          <a:xfrm>
            <a:off x="676275" y="457200"/>
            <a:ext cx="468577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4800" dirty="0">
                <a:solidFill>
                  <a:srgbClr val="019541"/>
                </a:solidFill>
              </a:rPr>
              <a:t>Historia de </a:t>
            </a:r>
            <a:r>
              <a:rPr lang="es-MX" sz="4800" dirty="0" err="1">
                <a:solidFill>
                  <a:srgbClr val="019541"/>
                </a:solidFill>
              </a:rPr>
              <a:t>MiBici</a:t>
            </a:r>
            <a:endParaRPr lang="es-MX" sz="4800" dirty="0">
              <a:solidFill>
                <a:srgbClr val="019541"/>
              </a:solidFill>
            </a:endParaRP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D368AD75-F3DB-9BCB-D706-1F1505C8F36D}"/>
              </a:ext>
            </a:extLst>
          </p:cNvPr>
          <p:cNvSpPr txBox="1"/>
          <p:nvPr/>
        </p:nvSpPr>
        <p:spPr>
          <a:xfrm>
            <a:off x="676275" y="1472297"/>
            <a:ext cx="78486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1600" b="0" i="0" dirty="0" err="1">
                <a:solidFill>
                  <a:srgbClr val="5D6771"/>
                </a:solidFill>
                <a:effectLst/>
                <a:latin typeface="Open Sans" panose="020B0606030504020204" pitchFamily="34" charset="0"/>
              </a:rPr>
              <a:t>MiBici</a:t>
            </a:r>
            <a:r>
              <a:rPr lang="es-MX" sz="1600" b="0" i="0" dirty="0">
                <a:solidFill>
                  <a:srgbClr val="5D6771"/>
                </a:solidFill>
                <a:effectLst/>
                <a:latin typeface="Open Sans" panose="020B0606030504020204" pitchFamily="34" charset="0"/>
              </a:rPr>
              <a:t> inició el 1 de diciembre del 2014 gracias a la suma de esfuerzos de colectivos ciclistas y dependencias gubernamentales que han promovido el uso de la bicicleta en la metrópoli.</a:t>
            </a:r>
            <a:endParaRPr lang="es-MX" sz="1600" dirty="0"/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64B7F431-3DD7-2932-B4CD-5C9DD84B8A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2788805"/>
            <a:ext cx="7410450" cy="2046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19283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>
            <a:extLst>
              <a:ext uri="{FF2B5EF4-FFF2-40B4-BE49-F238E27FC236}">
                <a16:creationId xmlns:a16="http://schemas.microsoft.com/office/drawing/2014/main" id="{B75331B6-7EE6-5287-4C01-51DC558F1A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275" y="3429085"/>
            <a:ext cx="8201025" cy="2142059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5363EC10-F688-CB88-D7DC-101323C4ECBA}"/>
              </a:ext>
            </a:extLst>
          </p:cNvPr>
          <p:cNvSpPr txBox="1"/>
          <p:nvPr/>
        </p:nvSpPr>
        <p:spPr>
          <a:xfrm>
            <a:off x="1050704" y="4455672"/>
            <a:ext cx="5597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dirty="0">
                <a:solidFill>
                  <a:srgbClr val="008000"/>
                </a:solidFill>
              </a:rPr>
              <a:t>86</a:t>
            </a:r>
          </a:p>
        </p:txBody>
      </p:sp>
      <p:graphicFrame>
        <p:nvGraphicFramePr>
          <p:cNvPr id="4" name="Objeto 3">
            <a:extLst>
              <a:ext uri="{FF2B5EF4-FFF2-40B4-BE49-F238E27FC236}">
                <a16:creationId xmlns:a16="http://schemas.microsoft.com/office/drawing/2014/main" id="{8FA8A60C-FCCF-D94D-887A-0B4A6B03A9C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39491685"/>
              </p:ext>
            </p:extLst>
          </p:nvPr>
        </p:nvGraphicFramePr>
        <p:xfrm>
          <a:off x="8882140" y="0"/>
          <a:ext cx="6848320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3" imgW="4492185" imgH="4498825" progId="CorelDraw.Graphic.22">
                  <p:embed/>
                </p:oleObj>
              </mc:Choice>
              <mc:Fallback>
                <p:oleObj name="CorelDRAW" r:id="rId3" imgW="4492185" imgH="4498825" progId="CorelDraw.Graphic.22">
                  <p:embed/>
                  <p:pic>
                    <p:nvPicPr>
                      <p:cNvPr id="6" name="Objeto 5">
                        <a:extLst>
                          <a:ext uri="{FF2B5EF4-FFF2-40B4-BE49-F238E27FC236}">
                            <a16:creationId xmlns:a16="http://schemas.microsoft.com/office/drawing/2014/main" id="{76F90B1B-6E3D-54A9-E76C-5EF49A65211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882140" y="0"/>
                        <a:ext cx="6848320" cy="685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CuadroTexto 4">
            <a:extLst>
              <a:ext uri="{FF2B5EF4-FFF2-40B4-BE49-F238E27FC236}">
                <a16:creationId xmlns:a16="http://schemas.microsoft.com/office/drawing/2014/main" id="{AF0ECDC7-CECA-C3F8-80C8-B72773CC3FF6}"/>
              </a:ext>
            </a:extLst>
          </p:cNvPr>
          <p:cNvSpPr txBox="1"/>
          <p:nvPr/>
        </p:nvSpPr>
        <p:spPr>
          <a:xfrm>
            <a:off x="676275" y="457200"/>
            <a:ext cx="468577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4800" dirty="0">
                <a:solidFill>
                  <a:srgbClr val="019541"/>
                </a:solidFill>
              </a:rPr>
              <a:t>Historia de </a:t>
            </a:r>
            <a:r>
              <a:rPr lang="es-MX" sz="4800" dirty="0" err="1">
                <a:solidFill>
                  <a:srgbClr val="019541"/>
                </a:solidFill>
              </a:rPr>
              <a:t>MiBici</a:t>
            </a:r>
            <a:endParaRPr lang="es-MX" sz="4800" dirty="0">
              <a:solidFill>
                <a:srgbClr val="019541"/>
              </a:solidFill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6DC20B5F-CBEB-E985-E5CC-04FD342F706E}"/>
              </a:ext>
            </a:extLst>
          </p:cNvPr>
          <p:cNvSpPr txBox="1"/>
          <p:nvPr/>
        </p:nvSpPr>
        <p:spPr>
          <a:xfrm>
            <a:off x="7904154" y="3319731"/>
            <a:ext cx="9731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dirty="0">
                <a:solidFill>
                  <a:srgbClr val="008000"/>
                </a:solidFill>
              </a:rPr>
              <a:t>360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1453BF1C-A702-75F5-4D03-32D3E9A87755}"/>
              </a:ext>
            </a:extLst>
          </p:cNvPr>
          <p:cNvSpPr txBox="1"/>
          <p:nvPr/>
        </p:nvSpPr>
        <p:spPr>
          <a:xfrm>
            <a:off x="676275" y="1421443"/>
            <a:ext cx="786793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1800" b="0" i="0" dirty="0">
                <a:solidFill>
                  <a:srgbClr val="5D6771"/>
                </a:solidFill>
                <a:effectLst/>
                <a:latin typeface="Open Sans" panose="020B0606030504020204" pitchFamily="34" charset="0"/>
              </a:rPr>
              <a:t>Ultimas noticias:</a:t>
            </a:r>
          </a:p>
          <a:p>
            <a:r>
              <a:rPr lang="es-MX" sz="1800" b="0" i="0" dirty="0">
                <a:solidFill>
                  <a:srgbClr val="5D6771"/>
                </a:solidFill>
                <a:effectLst/>
                <a:latin typeface="Open Sans" panose="020B0606030504020204" pitchFamily="34" charset="0"/>
              </a:rPr>
              <a:t>Con una inversión de más de 74 millones de pesos, al cierre de esta etapa 5ta. etapa de crecimiento y expansión, </a:t>
            </a:r>
            <a:r>
              <a:rPr lang="es-MX" sz="1800" b="0" i="0" dirty="0" err="1">
                <a:solidFill>
                  <a:srgbClr val="5D6771"/>
                </a:solidFill>
                <a:effectLst/>
                <a:latin typeface="Open Sans" panose="020B0606030504020204" pitchFamily="34" charset="0"/>
              </a:rPr>
              <a:t>MiBici</a:t>
            </a:r>
            <a:r>
              <a:rPr lang="es-MX" sz="1800" b="0" i="0" dirty="0">
                <a:solidFill>
                  <a:srgbClr val="5D6771"/>
                </a:solidFill>
                <a:effectLst/>
                <a:latin typeface="Open Sans" panose="020B0606030504020204" pitchFamily="34" charset="0"/>
              </a:rPr>
              <a:t> llegará a tener en total 360 estaciones y 3 mil 972 bicicletas, distribuidas en los municipios de Guadalajara, Zapopan y Tlaquepaque.</a:t>
            </a:r>
            <a:endParaRPr lang="es-MX" sz="1800" dirty="0"/>
          </a:p>
        </p:txBody>
      </p:sp>
    </p:spTree>
    <p:extLst>
      <p:ext uri="{BB962C8B-B14F-4D97-AF65-F5344CB8AC3E}">
        <p14:creationId xmlns:p14="http://schemas.microsoft.com/office/powerpoint/2010/main" val="842480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o 3">
            <a:extLst>
              <a:ext uri="{FF2B5EF4-FFF2-40B4-BE49-F238E27FC236}">
                <a16:creationId xmlns:a16="http://schemas.microsoft.com/office/drawing/2014/main" id="{8FA8A60C-FCCF-D94D-887A-0B4A6B03A9C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882140" y="0"/>
          <a:ext cx="6848320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2" imgW="4492185" imgH="4498825" progId="CorelDraw.Graphic.22">
                  <p:embed/>
                </p:oleObj>
              </mc:Choice>
              <mc:Fallback>
                <p:oleObj name="CorelDRAW" r:id="rId2" imgW="4492185" imgH="4498825" progId="CorelDraw.Graphic.22">
                  <p:embed/>
                  <p:pic>
                    <p:nvPicPr>
                      <p:cNvPr id="4" name="Objeto 3">
                        <a:extLst>
                          <a:ext uri="{FF2B5EF4-FFF2-40B4-BE49-F238E27FC236}">
                            <a16:creationId xmlns:a16="http://schemas.microsoft.com/office/drawing/2014/main" id="{8FA8A60C-FCCF-D94D-887A-0B4A6B03A9C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882140" y="0"/>
                        <a:ext cx="6848320" cy="685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CuadroTexto 4">
            <a:extLst>
              <a:ext uri="{FF2B5EF4-FFF2-40B4-BE49-F238E27FC236}">
                <a16:creationId xmlns:a16="http://schemas.microsoft.com/office/drawing/2014/main" id="{AF0ECDC7-CECA-C3F8-80C8-B72773CC3FF6}"/>
              </a:ext>
            </a:extLst>
          </p:cNvPr>
          <p:cNvSpPr txBox="1"/>
          <p:nvPr/>
        </p:nvSpPr>
        <p:spPr>
          <a:xfrm>
            <a:off x="676275" y="457200"/>
            <a:ext cx="468577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4800" dirty="0">
                <a:solidFill>
                  <a:srgbClr val="019541"/>
                </a:solidFill>
              </a:rPr>
              <a:t>Historia de </a:t>
            </a:r>
            <a:r>
              <a:rPr lang="es-MX" sz="4800" dirty="0" err="1">
                <a:solidFill>
                  <a:srgbClr val="019541"/>
                </a:solidFill>
              </a:rPr>
              <a:t>MiBici</a:t>
            </a:r>
            <a:endParaRPr lang="es-MX" sz="4800" dirty="0">
              <a:solidFill>
                <a:srgbClr val="019541"/>
              </a:solidFill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D08949CD-AED3-2DA8-AB72-EF2AC297116A}"/>
              </a:ext>
            </a:extLst>
          </p:cNvPr>
          <p:cNvSpPr txBox="1"/>
          <p:nvPr/>
        </p:nvSpPr>
        <p:spPr>
          <a:xfrm>
            <a:off x="676275" y="1421443"/>
            <a:ext cx="786793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1800" b="0" i="0" dirty="0">
                <a:solidFill>
                  <a:srgbClr val="5D6771"/>
                </a:solidFill>
                <a:effectLst/>
                <a:latin typeface="Open Sans" panose="020B0606030504020204" pitchFamily="34" charset="0"/>
              </a:rPr>
              <a:t>Ultimas noticias:</a:t>
            </a:r>
          </a:p>
          <a:p>
            <a:r>
              <a:rPr lang="es-MX" sz="1800" b="0" i="0" dirty="0">
                <a:solidFill>
                  <a:srgbClr val="5D6771"/>
                </a:solidFill>
                <a:effectLst/>
                <a:latin typeface="Open Sans" panose="020B0606030504020204" pitchFamily="34" charset="0"/>
              </a:rPr>
              <a:t>La tendencia de usuarios es de </a:t>
            </a:r>
            <a:r>
              <a:rPr lang="es-MX" sz="1800" b="1" i="0" dirty="0">
                <a:solidFill>
                  <a:srgbClr val="008000"/>
                </a:solidFill>
                <a:effectLst/>
                <a:latin typeface="Open Sans" panose="020B0606030504020204" pitchFamily="34" charset="0"/>
              </a:rPr>
              <a:t>2,741</a:t>
            </a:r>
          </a:p>
          <a:p>
            <a:endParaRPr lang="es-MX" b="1" dirty="0">
              <a:solidFill>
                <a:srgbClr val="008000"/>
              </a:solidFill>
              <a:latin typeface="Open Sans" panose="020B0606030504020204" pitchFamily="34" charset="0"/>
            </a:endParaRPr>
          </a:p>
          <a:p>
            <a:r>
              <a:rPr lang="es-MX" dirty="0">
                <a:solidFill>
                  <a:srgbClr val="5D6771"/>
                </a:solidFill>
                <a:latin typeface="Open Sans" panose="020B0606030504020204" pitchFamily="34" charset="0"/>
              </a:rPr>
              <a:t>Se esperan 29.3k usuarios en el año 2024, así superando su </a:t>
            </a:r>
            <a:r>
              <a:rPr lang="es-MX" dirty="0" err="1">
                <a:solidFill>
                  <a:srgbClr val="5D6771"/>
                </a:solidFill>
                <a:latin typeface="Open Sans" panose="020B0606030504020204" pitchFamily="34" charset="0"/>
              </a:rPr>
              <a:t>record</a:t>
            </a:r>
            <a:r>
              <a:rPr lang="es-MX" dirty="0">
                <a:solidFill>
                  <a:srgbClr val="5D6771"/>
                </a:solidFill>
                <a:latin typeface="Open Sans" panose="020B0606030504020204" pitchFamily="34" charset="0"/>
              </a:rPr>
              <a:t> en 2019</a:t>
            </a:r>
            <a:endParaRPr lang="es-MX" sz="1800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18BDBD0F-D160-7759-A129-DBE37F3B9F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808" y="3316406"/>
            <a:ext cx="8455331" cy="2208482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471375B1-8116-5579-EB49-E4BE94B5DCF6}"/>
              </a:ext>
            </a:extLst>
          </p:cNvPr>
          <p:cNvSpPr txBox="1"/>
          <p:nvPr/>
        </p:nvSpPr>
        <p:spPr>
          <a:xfrm>
            <a:off x="791571" y="4604603"/>
            <a:ext cx="10781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dirty="0">
                <a:solidFill>
                  <a:srgbClr val="008000"/>
                </a:solidFill>
              </a:rPr>
              <a:t>1,469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00DF3B76-50F8-2030-CE6C-84109C93A3F4}"/>
              </a:ext>
            </a:extLst>
          </p:cNvPr>
          <p:cNvSpPr txBox="1"/>
          <p:nvPr/>
        </p:nvSpPr>
        <p:spPr>
          <a:xfrm>
            <a:off x="4283873" y="3695873"/>
            <a:ext cx="10781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dirty="0">
                <a:solidFill>
                  <a:srgbClr val="008000"/>
                </a:solidFill>
              </a:rPr>
              <a:t>28.3k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A966957B-E434-822A-A475-44D36699D74F}"/>
              </a:ext>
            </a:extLst>
          </p:cNvPr>
          <p:cNvSpPr txBox="1"/>
          <p:nvPr/>
        </p:nvSpPr>
        <p:spPr>
          <a:xfrm>
            <a:off x="7466037" y="3418764"/>
            <a:ext cx="10781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dirty="0">
                <a:solidFill>
                  <a:srgbClr val="008000"/>
                </a:solidFill>
              </a:rPr>
              <a:t>26.6k</a:t>
            </a:r>
          </a:p>
        </p:txBody>
      </p:sp>
    </p:spTree>
    <p:extLst>
      <p:ext uri="{BB962C8B-B14F-4D97-AF65-F5344CB8AC3E}">
        <p14:creationId xmlns:p14="http://schemas.microsoft.com/office/powerpoint/2010/main" val="3917388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o 3">
            <a:extLst>
              <a:ext uri="{FF2B5EF4-FFF2-40B4-BE49-F238E27FC236}">
                <a16:creationId xmlns:a16="http://schemas.microsoft.com/office/drawing/2014/main" id="{8FA8A60C-FCCF-D94D-887A-0B4A6B03A9C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882140" y="0"/>
          <a:ext cx="6848320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2" imgW="4492185" imgH="4498825" progId="CorelDraw.Graphic.22">
                  <p:embed/>
                </p:oleObj>
              </mc:Choice>
              <mc:Fallback>
                <p:oleObj name="CorelDRAW" r:id="rId2" imgW="4492185" imgH="4498825" progId="CorelDraw.Graphic.22">
                  <p:embed/>
                  <p:pic>
                    <p:nvPicPr>
                      <p:cNvPr id="4" name="Objeto 3">
                        <a:extLst>
                          <a:ext uri="{FF2B5EF4-FFF2-40B4-BE49-F238E27FC236}">
                            <a16:creationId xmlns:a16="http://schemas.microsoft.com/office/drawing/2014/main" id="{8FA8A60C-FCCF-D94D-887A-0B4A6B03A9C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882140" y="0"/>
                        <a:ext cx="6848320" cy="685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CuadroTexto 4">
            <a:extLst>
              <a:ext uri="{FF2B5EF4-FFF2-40B4-BE49-F238E27FC236}">
                <a16:creationId xmlns:a16="http://schemas.microsoft.com/office/drawing/2014/main" id="{AF0ECDC7-CECA-C3F8-80C8-B72773CC3FF6}"/>
              </a:ext>
            </a:extLst>
          </p:cNvPr>
          <p:cNvSpPr txBox="1"/>
          <p:nvPr/>
        </p:nvSpPr>
        <p:spPr>
          <a:xfrm>
            <a:off x="676275" y="457200"/>
            <a:ext cx="468577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4800" dirty="0">
                <a:solidFill>
                  <a:srgbClr val="019541"/>
                </a:solidFill>
              </a:rPr>
              <a:t>Historia de </a:t>
            </a:r>
            <a:r>
              <a:rPr lang="es-MX" sz="4800" dirty="0" err="1">
                <a:solidFill>
                  <a:srgbClr val="019541"/>
                </a:solidFill>
              </a:rPr>
              <a:t>MiBici</a:t>
            </a:r>
            <a:endParaRPr lang="es-MX" sz="4800" dirty="0">
              <a:solidFill>
                <a:srgbClr val="019541"/>
              </a:solidFill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45BF5B1C-B84C-C77D-99E5-557D80E63A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275" y="3216322"/>
            <a:ext cx="7867934" cy="2055058"/>
          </a:xfrm>
          <a:prstGeom prst="rect">
            <a:avLst/>
          </a:prstGeom>
        </p:spPr>
      </p:pic>
      <p:pic>
        <p:nvPicPr>
          <p:cNvPr id="12" name="Gráfico 11" descr="Grupo de personas">
            <a:extLst>
              <a:ext uri="{FF2B5EF4-FFF2-40B4-BE49-F238E27FC236}">
                <a16:creationId xmlns:a16="http://schemas.microsoft.com/office/drawing/2014/main" id="{BD6F38D0-CA56-AD5B-E291-C2B6F7AD87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764368" y="1012588"/>
            <a:ext cx="5476165" cy="5476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037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o 3">
            <a:extLst>
              <a:ext uri="{FF2B5EF4-FFF2-40B4-BE49-F238E27FC236}">
                <a16:creationId xmlns:a16="http://schemas.microsoft.com/office/drawing/2014/main" id="{8FA8A60C-FCCF-D94D-887A-0B4A6B03A9C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2280440" y="0"/>
          <a:ext cx="6848320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2" imgW="4492185" imgH="4498825" progId="CorelDraw.Graphic.22">
                  <p:embed/>
                </p:oleObj>
              </mc:Choice>
              <mc:Fallback>
                <p:oleObj name="CorelDRAW" r:id="rId2" imgW="4492185" imgH="4498825" progId="CorelDraw.Graphic.22">
                  <p:embed/>
                  <p:pic>
                    <p:nvPicPr>
                      <p:cNvPr id="4" name="Objeto 3">
                        <a:extLst>
                          <a:ext uri="{FF2B5EF4-FFF2-40B4-BE49-F238E27FC236}">
                            <a16:creationId xmlns:a16="http://schemas.microsoft.com/office/drawing/2014/main" id="{8FA8A60C-FCCF-D94D-887A-0B4A6B03A9C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2280440" y="0"/>
                        <a:ext cx="6848320" cy="685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CuadroTexto 4">
            <a:extLst>
              <a:ext uri="{FF2B5EF4-FFF2-40B4-BE49-F238E27FC236}">
                <a16:creationId xmlns:a16="http://schemas.microsoft.com/office/drawing/2014/main" id="{AF0ECDC7-CECA-C3F8-80C8-B72773CC3FF6}"/>
              </a:ext>
            </a:extLst>
          </p:cNvPr>
          <p:cNvSpPr txBox="1"/>
          <p:nvPr/>
        </p:nvSpPr>
        <p:spPr>
          <a:xfrm>
            <a:off x="676275" y="457200"/>
            <a:ext cx="687989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4800" dirty="0">
                <a:solidFill>
                  <a:srgbClr val="019541"/>
                </a:solidFill>
              </a:rPr>
              <a:t>Punto de vista del usuarios</a:t>
            </a:r>
          </a:p>
        </p:txBody>
      </p:sp>
      <p:pic>
        <p:nvPicPr>
          <p:cNvPr id="7" name="Gráfico 6" descr="Grupo de personas">
            <a:extLst>
              <a:ext uri="{FF2B5EF4-FFF2-40B4-BE49-F238E27FC236}">
                <a16:creationId xmlns:a16="http://schemas.microsoft.com/office/drawing/2014/main" id="{C213B63F-2B1A-01C2-50CF-37714E42E9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225877" y="1012588"/>
            <a:ext cx="5476165" cy="5476165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1C958013-9AB6-590C-9942-F673C75DE5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7668" y="1288197"/>
            <a:ext cx="6637109" cy="2291536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87CA73FC-07BC-D546-653D-D9BE72D100A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7668" y="3750670"/>
            <a:ext cx="3843280" cy="2741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05959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AF0ECDC7-CECA-C3F8-80C8-B72773CC3FF6}"/>
              </a:ext>
            </a:extLst>
          </p:cNvPr>
          <p:cNvSpPr txBox="1"/>
          <p:nvPr/>
        </p:nvSpPr>
        <p:spPr>
          <a:xfrm>
            <a:off x="676275" y="457200"/>
            <a:ext cx="687989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4800" dirty="0">
                <a:solidFill>
                  <a:srgbClr val="019541"/>
                </a:solidFill>
              </a:rPr>
              <a:t>Punto de vista del usuarios</a:t>
            </a:r>
          </a:p>
        </p:txBody>
      </p:sp>
      <p:pic>
        <p:nvPicPr>
          <p:cNvPr id="7" name="Gráfico 6" descr="Grupo de personas">
            <a:extLst>
              <a:ext uri="{FF2B5EF4-FFF2-40B4-BE49-F238E27FC236}">
                <a16:creationId xmlns:a16="http://schemas.microsoft.com/office/drawing/2014/main" id="{C213B63F-2B1A-01C2-50CF-37714E42E9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25877" y="1012588"/>
            <a:ext cx="5476165" cy="5476165"/>
          </a:xfrm>
          <a:prstGeom prst="rect">
            <a:avLst/>
          </a:prstGeom>
        </p:spPr>
      </p:pic>
      <p:sp>
        <p:nvSpPr>
          <p:cNvPr id="23" name="CuadroTexto 22">
            <a:extLst>
              <a:ext uri="{FF2B5EF4-FFF2-40B4-BE49-F238E27FC236}">
                <a16:creationId xmlns:a16="http://schemas.microsoft.com/office/drawing/2014/main" id="{8751A640-EBF4-59F2-55A9-296E649D4879}"/>
              </a:ext>
            </a:extLst>
          </p:cNvPr>
          <p:cNvSpPr txBox="1"/>
          <p:nvPr/>
        </p:nvSpPr>
        <p:spPr>
          <a:xfrm>
            <a:off x="676275" y="1421443"/>
            <a:ext cx="786793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b="0" i="0" dirty="0">
                <a:solidFill>
                  <a:srgbClr val="5D6771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Puedes moverte de forma libre y ecológica por la ciudad; perfecto para que habitantes y turistas recorran </a:t>
            </a:r>
            <a:r>
              <a:rPr lang="es-MX" b="0" i="0" u="sng" dirty="0">
                <a:solidFill>
                  <a:srgbClr val="5D6771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distancias cortas </a:t>
            </a:r>
            <a:r>
              <a:rPr lang="es-MX" b="0" i="0" dirty="0">
                <a:solidFill>
                  <a:srgbClr val="5D6771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y complementen con otros sistemas de transporte de Mi Movilidad.</a:t>
            </a:r>
            <a:endParaRPr lang="es-MX" sz="1800" dirty="0"/>
          </a:p>
        </p:txBody>
      </p:sp>
      <p:pic>
        <p:nvPicPr>
          <p:cNvPr id="26" name="Imagen 25">
            <a:extLst>
              <a:ext uri="{FF2B5EF4-FFF2-40B4-BE49-F238E27FC236}">
                <a16:creationId xmlns:a16="http://schemas.microsoft.com/office/drawing/2014/main" id="{B5C17FAE-834A-A4F3-35EC-90298221C6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275" y="2614497"/>
            <a:ext cx="8251131" cy="3526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11927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AF0ECDC7-CECA-C3F8-80C8-B72773CC3FF6}"/>
              </a:ext>
            </a:extLst>
          </p:cNvPr>
          <p:cNvSpPr txBox="1"/>
          <p:nvPr/>
        </p:nvSpPr>
        <p:spPr>
          <a:xfrm>
            <a:off x="676275" y="457200"/>
            <a:ext cx="687989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4800" dirty="0">
                <a:solidFill>
                  <a:srgbClr val="019541"/>
                </a:solidFill>
              </a:rPr>
              <a:t>Punto de vista del usuarios</a:t>
            </a:r>
          </a:p>
        </p:txBody>
      </p:sp>
      <p:pic>
        <p:nvPicPr>
          <p:cNvPr id="7" name="Gráfico 6" descr="Grupo de personas">
            <a:extLst>
              <a:ext uri="{FF2B5EF4-FFF2-40B4-BE49-F238E27FC236}">
                <a16:creationId xmlns:a16="http://schemas.microsoft.com/office/drawing/2014/main" id="{C213B63F-2B1A-01C2-50CF-37714E42E9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25877" y="1012588"/>
            <a:ext cx="5476165" cy="5476165"/>
          </a:xfrm>
          <a:prstGeom prst="rect">
            <a:avLst/>
          </a:prstGeom>
        </p:spPr>
      </p:pic>
      <p:sp>
        <p:nvSpPr>
          <p:cNvPr id="20" name="CuadroTexto 19">
            <a:extLst>
              <a:ext uri="{FF2B5EF4-FFF2-40B4-BE49-F238E27FC236}">
                <a16:creationId xmlns:a16="http://schemas.microsoft.com/office/drawing/2014/main" id="{F68452B6-0E63-AE43-A209-B0A4B9EBD64D}"/>
              </a:ext>
            </a:extLst>
          </p:cNvPr>
          <p:cNvSpPr txBox="1"/>
          <p:nvPr/>
        </p:nvSpPr>
        <p:spPr>
          <a:xfrm>
            <a:off x="799105" y="1400986"/>
            <a:ext cx="786793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1800" b="0" i="0" dirty="0">
                <a:solidFill>
                  <a:srgbClr val="5D6771"/>
                </a:solidFill>
                <a:effectLst/>
                <a:latin typeface="Open Sans" panose="020B0606030504020204" pitchFamily="34" charset="0"/>
              </a:rPr>
              <a:t>Velocidad promedio: 10.11km</a:t>
            </a:r>
          </a:p>
          <a:p>
            <a:endParaRPr lang="es-MX" dirty="0">
              <a:solidFill>
                <a:srgbClr val="5D6771"/>
              </a:solidFill>
              <a:latin typeface="Open Sans" panose="020B0606030504020204" pitchFamily="34" charset="0"/>
            </a:endParaRPr>
          </a:p>
          <a:p>
            <a:r>
              <a:rPr lang="es-MX" dirty="0">
                <a:solidFill>
                  <a:srgbClr val="5D6771"/>
                </a:solidFill>
                <a:latin typeface="Open Sans" panose="020B0606030504020204" pitchFamily="34" charset="0"/>
              </a:rPr>
              <a:t>En 30min se recorre en promedio poco más de 5km</a:t>
            </a:r>
            <a:endParaRPr lang="es-MX" sz="1800" dirty="0"/>
          </a:p>
        </p:txBody>
      </p:sp>
      <p:pic>
        <p:nvPicPr>
          <p:cNvPr id="22" name="Imagen 21">
            <a:extLst>
              <a:ext uri="{FF2B5EF4-FFF2-40B4-BE49-F238E27FC236}">
                <a16:creationId xmlns:a16="http://schemas.microsoft.com/office/drawing/2014/main" id="{BCD76D2C-DA36-F82F-9A00-4D354B56F04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22" r="35466"/>
          <a:stretch/>
        </p:blipFill>
        <p:spPr>
          <a:xfrm>
            <a:off x="1177920" y="2479119"/>
            <a:ext cx="6137280" cy="4109132"/>
          </a:xfrm>
          <a:prstGeom prst="rect">
            <a:avLst/>
          </a:prstGeom>
        </p:spPr>
      </p:pic>
      <p:pic>
        <p:nvPicPr>
          <p:cNvPr id="2" name="Gráfico 1" descr="Ciudad">
            <a:extLst>
              <a:ext uri="{FF2B5EF4-FFF2-40B4-BE49-F238E27FC236}">
                <a16:creationId xmlns:a16="http://schemas.microsoft.com/office/drawing/2014/main" id="{54C907EC-B073-7079-505E-5E5877D64F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897546" y="1523816"/>
            <a:ext cx="5608992" cy="5608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92662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206</TotalTime>
  <Words>435</Words>
  <Application>Microsoft Office PowerPoint</Application>
  <PresentationFormat>Panorámica</PresentationFormat>
  <Paragraphs>53</Paragraphs>
  <Slides>17</Slides>
  <Notes>0</Notes>
  <HiddenSlides>0</HiddenSlides>
  <MMClips>0</MMClips>
  <ScaleCrop>false</ScaleCrop>
  <HeadingPairs>
    <vt:vector size="8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Servidores OLE incrustados</vt:lpstr>
      </vt:variant>
      <vt:variant>
        <vt:i4>2</vt:i4>
      </vt:variant>
      <vt:variant>
        <vt:lpstr>Títulos de diapositiva</vt:lpstr>
      </vt:variant>
      <vt:variant>
        <vt:i4>17</vt:i4>
      </vt:variant>
    </vt:vector>
  </HeadingPairs>
  <TitlesOfParts>
    <vt:vector size="25" baseType="lpstr">
      <vt:lpstr>Arial</vt:lpstr>
      <vt:lpstr>Calibri</vt:lpstr>
      <vt:lpstr>Calibri Light</vt:lpstr>
      <vt:lpstr>Futura Bk BT</vt:lpstr>
      <vt:lpstr>Open Sans</vt:lpstr>
      <vt:lpstr>Tema de Office</vt:lpstr>
      <vt:lpstr>CorelDRAW</vt:lpstr>
      <vt:lpstr>CorelDRAW 2020 Graphic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Eduardo Javier Mendieta Lugo</dc:creator>
  <cp:lastModifiedBy>Eduardo Javier Mendieta Lugo</cp:lastModifiedBy>
  <cp:revision>3</cp:revision>
  <dcterms:created xsi:type="dcterms:W3CDTF">2024-05-20T01:27:45Z</dcterms:created>
  <dcterms:modified xsi:type="dcterms:W3CDTF">2024-05-20T23:04:39Z</dcterms:modified>
</cp:coreProperties>
</file>